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4"/>
  </p:notesMasterIdLst>
  <p:sldIdLst>
    <p:sldId id="278" r:id="rId5"/>
    <p:sldId id="279" r:id="rId6"/>
    <p:sldId id="280" r:id="rId7"/>
    <p:sldId id="283" r:id="rId8"/>
    <p:sldId id="284" r:id="rId9"/>
    <p:sldId id="285" r:id="rId10"/>
    <p:sldId id="286" r:id="rId11"/>
    <p:sldId id="282" r:id="rId12"/>
    <p:sldId id="28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0" d="100"/>
          <a:sy n="70" d="100"/>
        </p:scale>
        <p:origin x="73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5/7/2022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5/7/2022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5/7/2022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5/7/2022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5/7/2022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5/7/2022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5/7/2022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5/7/2022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5/7/2022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5/7/2022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7.png"/><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6.jpeg"/><Relationship Id="rId5" Type="http://schemas.openxmlformats.org/officeDocument/2006/relationships/image" Target="../media/image1.jpeg"/><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2.m4a"/><Relationship Id="rId7" Type="http://schemas.openxmlformats.org/officeDocument/2006/relationships/image" Target="../media/image8.jpeg"/><Relationship Id="rId2" Type="http://schemas.microsoft.com/office/2007/relationships/media" Target="../media/media2.m4a"/><Relationship Id="rId1" Type="http://schemas.openxmlformats.org/officeDocument/2006/relationships/themeOverride" Target="../theme/themeOverride2.xml"/><Relationship Id="rId6" Type="http://schemas.openxmlformats.org/officeDocument/2006/relationships/image" Target="../media/image1.jpeg"/><Relationship Id="rId5" Type="http://schemas.openxmlformats.org/officeDocument/2006/relationships/notesSlide" Target="../notesSlides/notesSlide1.xml"/><Relationship Id="rId4" Type="http://schemas.openxmlformats.org/officeDocument/2006/relationships/slideLayout" Target="../slideLayouts/slideLayout2.xml"/><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7.png"/><Relationship Id="rId4" Type="http://schemas.openxmlformats.org/officeDocument/2006/relationships/hyperlink" Target="https://archive.ics.uci.edu/ml/machine-learning-databases/00497/"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7.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7.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7.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7.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hyperlink" Target="https://www.analyticsvidhya.com/blog/2021/07/visualizing-netflix-data-using-python/" TargetMode="External"/><Relationship Id="rId2" Type="http://schemas.openxmlformats.org/officeDocument/2006/relationships/hyperlink" Target="https://medium.com/analytics-vidhya/netflix-movies-and-tvshows-exploratory-data-analysis-eda-and-visualization-using-python-80753fcfcf7" TargetMode="External"/><Relationship Id="rId1" Type="http://schemas.openxmlformats.org/officeDocument/2006/relationships/slideLayout" Target="../slideLayouts/slideLayout2.xml"/><Relationship Id="rId5" Type="http://schemas.openxmlformats.org/officeDocument/2006/relationships/hyperlink" Target="https://likegeeks.com/python-time-module/" TargetMode="External"/><Relationship Id="rId4" Type="http://schemas.openxmlformats.org/officeDocument/2006/relationships/hyperlink" Target="https://realpython.com/python-zipfil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5">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1" y="1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US" sz="4000" dirty="0"/>
              <a:t>Divorce Prediction</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sz="2300" dirty="0"/>
              <a:t>DSC680 – Project 2</a:t>
            </a:r>
          </a:p>
          <a:p>
            <a:pPr algn="l"/>
            <a:r>
              <a:rPr lang="en-US" dirty="0"/>
              <a:t>Rohan Valder</a:t>
            </a:r>
            <a:endParaRPr lang="en-US" sz="2300" dirty="0"/>
          </a:p>
        </p:txBody>
      </p:sp>
      <p:pic>
        <p:nvPicPr>
          <p:cNvPr id="7" name="Recorded Sound">
            <a:hlinkClick r:id="" action="ppaction://media"/>
            <a:extLst>
              <a:ext uri="{FF2B5EF4-FFF2-40B4-BE49-F238E27FC236}">
                <a16:creationId xmlns:a16="http://schemas.microsoft.com/office/drawing/2014/main" id="{B78F636A-6B10-2ADC-213F-1CD8F0C3C63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00430" y="6099411"/>
            <a:ext cx="609600" cy="609600"/>
          </a:xfrm>
          <a:prstGeom prst="rect">
            <a:avLst/>
          </a:prstGeom>
        </p:spPr>
      </p:pic>
    </p:spTree>
    <p:extLst>
      <p:ext uri="{BB962C8B-B14F-4D97-AF65-F5344CB8AC3E}">
        <p14:creationId xmlns:p14="http://schemas.microsoft.com/office/powerpoint/2010/main" val="4167884232"/>
      </p:ext>
    </p:extLst>
  </p:cSld>
  <p:clrMapOvr>
    <a:masterClrMapping/>
  </p:clrMapOvr>
  <mc:AlternateContent xmlns:mc="http://schemas.openxmlformats.org/markup-compatibility/2006">
    <mc:Choice xmlns:p14="http://schemas.microsoft.com/office/powerpoint/2010/main" Requires="p14">
      <p:transition spd="slow" p14:dur="2000" advTm="1324"/>
    </mc:Choice>
    <mc:Fallback>
      <p:transition spd="slow" advTm="13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39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7">
            <a:extLst>
              <a:ext uri="{28A0092B-C50C-407E-A947-70E740481C1C}">
                <a14:useLocalDpi xmlns:a14="http://schemas.microsoft.com/office/drawing/2010/main" val="0"/>
              </a:ext>
            </a:extLst>
          </a:blip>
          <a:srcRect b="-1"/>
          <a:stretch/>
        </p:blipFill>
        <p:spPr>
          <a:xfrm>
            <a:off x="-8622" y="10"/>
            <a:ext cx="6096000"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900493" y="609600"/>
            <a:ext cx="4538124" cy="970450"/>
          </a:xfrm>
        </p:spPr>
        <p:txBody>
          <a:bodyPr anchor="b">
            <a:normAutofit fontScale="90000"/>
          </a:bodyPr>
          <a:lstStyle/>
          <a:p>
            <a:pPr algn="l"/>
            <a:r>
              <a:rPr lang="en-US" sz="4000" dirty="0"/>
              <a:t>Presentation Overview	</a:t>
            </a: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6900493" y="1732449"/>
            <a:ext cx="4403596" cy="4058751"/>
          </a:xfrm>
        </p:spPr>
        <p:txBody>
          <a:bodyPr anchor="t">
            <a:normAutofit/>
          </a:bodyPr>
          <a:lstStyle/>
          <a:p>
            <a:r>
              <a:rPr lang="en-US" sz="2400" dirty="0"/>
              <a:t>Project Details</a:t>
            </a:r>
          </a:p>
          <a:p>
            <a:r>
              <a:rPr lang="en-US" sz="2400" dirty="0"/>
              <a:t>Mean Score By Attribute</a:t>
            </a:r>
          </a:p>
          <a:p>
            <a:r>
              <a:rPr lang="en-US" sz="2400" dirty="0"/>
              <a:t>Heatmap Correlation</a:t>
            </a:r>
          </a:p>
          <a:p>
            <a:r>
              <a:rPr lang="en-US" sz="2400" dirty="0"/>
              <a:t>Features Correlated with Class</a:t>
            </a:r>
          </a:p>
          <a:p>
            <a:r>
              <a:rPr lang="en-US" sz="2400" dirty="0"/>
              <a:t>Top 5 features</a:t>
            </a:r>
          </a:p>
          <a:p>
            <a:r>
              <a:rPr lang="en-US" sz="2400" dirty="0"/>
              <a:t>Conclusion</a:t>
            </a:r>
          </a:p>
          <a:p>
            <a:r>
              <a:rPr lang="en-US" sz="2400" dirty="0"/>
              <a:t>References</a:t>
            </a:r>
          </a:p>
          <a:p>
            <a:pPr lvl="0">
              <a:buFontTx/>
              <a:buChar char="-"/>
            </a:pPr>
            <a:endParaRPr lang="en-US" sz="2400" dirty="0"/>
          </a:p>
        </p:txBody>
      </p:sp>
      <p:pic>
        <p:nvPicPr>
          <p:cNvPr id="4" name="Recorded Sound">
            <a:hlinkClick r:id="" action="ppaction://media"/>
            <a:extLst>
              <a:ext uri="{FF2B5EF4-FFF2-40B4-BE49-F238E27FC236}">
                <a16:creationId xmlns:a16="http://schemas.microsoft.com/office/drawing/2014/main" id="{709069DD-1914-8080-C345-5CB8B181ED8D}"/>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133817" y="6019800"/>
            <a:ext cx="609600" cy="609600"/>
          </a:xfrm>
          <a:prstGeom prst="rect">
            <a:avLst/>
          </a:prstGeom>
        </p:spPr>
      </p:pic>
    </p:spTree>
    <p:extLst>
      <p:ext uri="{BB962C8B-B14F-4D97-AF65-F5344CB8AC3E}">
        <p14:creationId xmlns:p14="http://schemas.microsoft.com/office/powerpoint/2010/main" val="3220235682"/>
      </p:ext>
    </p:extLst>
  </p:cSld>
  <p:clrMapOvr>
    <a:masterClrMapping/>
  </p:clrMapOvr>
  <mc:AlternateContent xmlns:mc="http://schemas.openxmlformats.org/markup-compatibility/2006">
    <mc:Choice xmlns:p14="http://schemas.microsoft.com/office/powerpoint/2010/main" Requires="p14">
      <p:transition spd="slow" p14:dur="2000" advTm="17316"/>
    </mc:Choice>
    <mc:Fallback>
      <p:transition spd="slow" advTm="173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3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FF543-7FA3-B524-468E-EDD87C66ACF7}"/>
              </a:ext>
            </a:extLst>
          </p:cNvPr>
          <p:cNvSpPr>
            <a:spLocks noGrp="1"/>
          </p:cNvSpPr>
          <p:nvPr>
            <p:ph type="title"/>
          </p:nvPr>
        </p:nvSpPr>
        <p:spPr/>
        <p:txBody>
          <a:bodyPr/>
          <a:lstStyle/>
          <a:p>
            <a:r>
              <a:rPr lang="en-US" dirty="0"/>
              <a:t>Project Details</a:t>
            </a:r>
          </a:p>
        </p:txBody>
      </p:sp>
      <p:sp>
        <p:nvSpPr>
          <p:cNvPr id="3" name="Content Placeholder 2">
            <a:extLst>
              <a:ext uri="{FF2B5EF4-FFF2-40B4-BE49-F238E27FC236}">
                <a16:creationId xmlns:a16="http://schemas.microsoft.com/office/drawing/2014/main" id="{964B42DB-7832-20DE-4424-0DBEE707B081}"/>
              </a:ext>
            </a:extLst>
          </p:cNvPr>
          <p:cNvSpPr>
            <a:spLocks noGrp="1"/>
          </p:cNvSpPr>
          <p:nvPr>
            <p:ph idx="1"/>
          </p:nvPr>
        </p:nvSpPr>
        <p:spPr/>
        <p:txBody>
          <a:bodyPr/>
          <a:lstStyle/>
          <a:p>
            <a:pPr marL="36900" indent="0">
              <a:buNone/>
            </a:pPr>
            <a:r>
              <a:rPr lang="en-US" dirty="0"/>
              <a:t>Dataset Link: </a:t>
            </a:r>
            <a:r>
              <a:rPr lang="en-US"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4"/>
              </a:rPr>
              <a:t>https://archive.ics.uci.edu/ml/machine-learning-databases/00497/</a:t>
            </a:r>
            <a:endParaRPr lang="en-US"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endParaRPr>
          </a:p>
          <a:p>
            <a:pPr marL="36900"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6900" indent="0">
              <a:buNone/>
            </a:pPr>
            <a:r>
              <a:rPr lang="en-US" dirty="0"/>
              <a:t>Dataset Information: The dataset used is retrieved from UCI Machine Learning Repository. With </a:t>
            </a:r>
            <a:r>
              <a:rPr lang="en-US" dirty="0" err="1"/>
              <a:t>Dr.Gottman</a:t>
            </a:r>
            <a:r>
              <a:rPr lang="en-US" dirty="0"/>
              <a:t> in mind, researchers responded to 54 statements to find out their views on the spouse, ex-spouse, and the relationship. The results were responses of 170 individuals, which consisted of married and divorced participants.</a:t>
            </a:r>
          </a:p>
        </p:txBody>
      </p:sp>
      <p:pic>
        <p:nvPicPr>
          <p:cNvPr id="5" name="Recorded Sound">
            <a:hlinkClick r:id="" action="ppaction://media"/>
            <a:extLst>
              <a:ext uri="{FF2B5EF4-FFF2-40B4-BE49-F238E27FC236}">
                <a16:creationId xmlns:a16="http://schemas.microsoft.com/office/drawing/2014/main" id="{0081D12A-E9A0-9C7C-50BC-0D8A5AAFF7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62757" y="5943600"/>
            <a:ext cx="609600" cy="609600"/>
          </a:xfrm>
          <a:prstGeom prst="rect">
            <a:avLst/>
          </a:prstGeom>
        </p:spPr>
      </p:pic>
    </p:spTree>
    <p:extLst>
      <p:ext uri="{BB962C8B-B14F-4D97-AF65-F5344CB8AC3E}">
        <p14:creationId xmlns:p14="http://schemas.microsoft.com/office/powerpoint/2010/main" val="1915175371"/>
      </p:ext>
    </p:extLst>
  </p:cSld>
  <p:clrMapOvr>
    <a:masterClrMapping/>
  </p:clrMapOvr>
  <mc:AlternateContent xmlns:mc="http://schemas.openxmlformats.org/markup-compatibility/2006">
    <mc:Choice xmlns:p14="http://schemas.microsoft.com/office/powerpoint/2010/main" Requires="p14">
      <p:transition spd="slow" p14:dur="2000" advTm="62994"/>
    </mc:Choice>
    <mc:Fallback>
      <p:transition spd="slow" advTm="62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58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F558C-13BA-059E-6A52-0BA398707FFD}"/>
              </a:ext>
            </a:extLst>
          </p:cNvPr>
          <p:cNvSpPr>
            <a:spLocks noGrp="1"/>
          </p:cNvSpPr>
          <p:nvPr>
            <p:ph type="title"/>
          </p:nvPr>
        </p:nvSpPr>
        <p:spPr>
          <a:xfrm>
            <a:off x="919119" y="391042"/>
            <a:ext cx="10353762" cy="1257300"/>
          </a:xfrm>
        </p:spPr>
        <p:txBody>
          <a:bodyPr/>
          <a:lstStyle/>
          <a:p>
            <a:r>
              <a:rPr lang="en-US" dirty="0"/>
              <a:t>Mean score by attribute</a:t>
            </a:r>
          </a:p>
        </p:txBody>
      </p:sp>
      <p:pic>
        <p:nvPicPr>
          <p:cNvPr id="5" name="Content Placeholder 4">
            <a:extLst>
              <a:ext uri="{FF2B5EF4-FFF2-40B4-BE49-F238E27FC236}">
                <a16:creationId xmlns:a16="http://schemas.microsoft.com/office/drawing/2014/main" id="{93074A2E-0FFC-F7BE-AED2-1AA9DBFD246F}"/>
              </a:ext>
            </a:extLst>
          </p:cNvPr>
          <p:cNvPicPr>
            <a:picLocks noGrp="1" noChangeAspect="1"/>
          </p:cNvPicPr>
          <p:nvPr>
            <p:ph idx="1"/>
          </p:nvPr>
        </p:nvPicPr>
        <p:blipFill>
          <a:blip r:embed="rId4"/>
          <a:stretch>
            <a:fillRect/>
          </a:stretch>
        </p:blipFill>
        <p:spPr>
          <a:xfrm>
            <a:off x="1856936" y="1618836"/>
            <a:ext cx="8679766" cy="4745424"/>
          </a:xfrm>
        </p:spPr>
      </p:pic>
      <p:pic>
        <p:nvPicPr>
          <p:cNvPr id="6" name="Recorded Sound">
            <a:hlinkClick r:id="" action="ppaction://media"/>
            <a:extLst>
              <a:ext uri="{FF2B5EF4-FFF2-40B4-BE49-F238E27FC236}">
                <a16:creationId xmlns:a16="http://schemas.microsoft.com/office/drawing/2014/main" id="{059086E6-B0C3-B047-0E87-2E90EC834B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68081" y="5874418"/>
            <a:ext cx="609600" cy="609600"/>
          </a:xfrm>
          <a:prstGeom prst="rect">
            <a:avLst/>
          </a:prstGeom>
        </p:spPr>
      </p:pic>
    </p:spTree>
    <p:extLst>
      <p:ext uri="{BB962C8B-B14F-4D97-AF65-F5344CB8AC3E}">
        <p14:creationId xmlns:p14="http://schemas.microsoft.com/office/powerpoint/2010/main" val="608577834"/>
      </p:ext>
    </p:extLst>
  </p:cSld>
  <p:clrMapOvr>
    <a:masterClrMapping/>
  </p:clrMapOvr>
  <mc:AlternateContent xmlns:mc="http://schemas.openxmlformats.org/markup-compatibility/2006">
    <mc:Choice xmlns:p14="http://schemas.microsoft.com/office/powerpoint/2010/main" Requires="p14">
      <p:transition spd="slow" p14:dur="2000" advTm="45856"/>
    </mc:Choice>
    <mc:Fallback>
      <p:transition spd="slow" advTm="458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85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7C4FA-5BED-B577-8C2E-7E552050EB5C}"/>
              </a:ext>
            </a:extLst>
          </p:cNvPr>
          <p:cNvSpPr>
            <a:spLocks noGrp="1"/>
          </p:cNvSpPr>
          <p:nvPr>
            <p:ph type="title"/>
          </p:nvPr>
        </p:nvSpPr>
        <p:spPr>
          <a:xfrm>
            <a:off x="919119" y="0"/>
            <a:ext cx="10353762" cy="1257300"/>
          </a:xfrm>
        </p:spPr>
        <p:txBody>
          <a:bodyPr/>
          <a:lstStyle/>
          <a:p>
            <a:r>
              <a:rPr lang="en-US" dirty="0"/>
              <a:t>Heatmap Correlation</a:t>
            </a:r>
          </a:p>
        </p:txBody>
      </p:sp>
      <p:pic>
        <p:nvPicPr>
          <p:cNvPr id="5" name="Content Placeholder 4">
            <a:extLst>
              <a:ext uri="{FF2B5EF4-FFF2-40B4-BE49-F238E27FC236}">
                <a16:creationId xmlns:a16="http://schemas.microsoft.com/office/drawing/2014/main" id="{ED7A544E-F126-00E8-464F-7238320DD530}"/>
              </a:ext>
            </a:extLst>
          </p:cNvPr>
          <p:cNvPicPr>
            <a:picLocks noGrp="1" noChangeAspect="1"/>
          </p:cNvPicPr>
          <p:nvPr>
            <p:ph idx="1"/>
          </p:nvPr>
        </p:nvPicPr>
        <p:blipFill>
          <a:blip r:embed="rId4"/>
          <a:stretch>
            <a:fillRect/>
          </a:stretch>
        </p:blipFill>
        <p:spPr>
          <a:xfrm>
            <a:off x="2644730" y="1226700"/>
            <a:ext cx="6654018" cy="5265998"/>
          </a:xfrm>
        </p:spPr>
      </p:pic>
      <p:pic>
        <p:nvPicPr>
          <p:cNvPr id="6" name="Recorded Sound">
            <a:hlinkClick r:id="" action="ppaction://media"/>
            <a:extLst>
              <a:ext uri="{FF2B5EF4-FFF2-40B4-BE49-F238E27FC236}">
                <a16:creationId xmlns:a16="http://schemas.microsoft.com/office/drawing/2014/main" id="{84A6B737-8972-22A8-9950-FD3087FF391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68081" y="5954749"/>
            <a:ext cx="609600" cy="609600"/>
          </a:xfrm>
          <a:prstGeom prst="rect">
            <a:avLst/>
          </a:prstGeom>
        </p:spPr>
      </p:pic>
    </p:spTree>
    <p:extLst>
      <p:ext uri="{BB962C8B-B14F-4D97-AF65-F5344CB8AC3E}">
        <p14:creationId xmlns:p14="http://schemas.microsoft.com/office/powerpoint/2010/main" val="164141602"/>
      </p:ext>
    </p:extLst>
  </p:cSld>
  <p:clrMapOvr>
    <a:masterClrMapping/>
  </p:clrMapOvr>
  <mc:AlternateContent xmlns:mc="http://schemas.openxmlformats.org/markup-compatibility/2006">
    <mc:Choice xmlns:p14="http://schemas.microsoft.com/office/powerpoint/2010/main" Requires="p14">
      <p:transition spd="slow" p14:dur="2000" advTm="42563"/>
    </mc:Choice>
    <mc:Fallback>
      <p:transition spd="slow" advTm="42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56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90D50-8FFC-DEDE-D027-C1866C50006E}"/>
              </a:ext>
            </a:extLst>
          </p:cNvPr>
          <p:cNvSpPr>
            <a:spLocks noGrp="1"/>
          </p:cNvSpPr>
          <p:nvPr>
            <p:ph type="title"/>
          </p:nvPr>
        </p:nvSpPr>
        <p:spPr>
          <a:xfrm>
            <a:off x="914356" y="0"/>
            <a:ext cx="10353762" cy="1257300"/>
          </a:xfrm>
        </p:spPr>
        <p:txBody>
          <a:bodyPr/>
          <a:lstStyle/>
          <a:p>
            <a:r>
              <a:rPr lang="en-US" dirty="0"/>
              <a:t>Features correlated with class</a:t>
            </a:r>
          </a:p>
        </p:txBody>
      </p:sp>
      <p:pic>
        <p:nvPicPr>
          <p:cNvPr id="5" name="Content Placeholder 4">
            <a:extLst>
              <a:ext uri="{FF2B5EF4-FFF2-40B4-BE49-F238E27FC236}">
                <a16:creationId xmlns:a16="http://schemas.microsoft.com/office/drawing/2014/main" id="{F85333C5-4904-DFC8-327F-D467100436C5}"/>
              </a:ext>
            </a:extLst>
          </p:cNvPr>
          <p:cNvPicPr>
            <a:picLocks noGrp="1" noChangeAspect="1"/>
          </p:cNvPicPr>
          <p:nvPr>
            <p:ph idx="1"/>
          </p:nvPr>
        </p:nvPicPr>
        <p:blipFill>
          <a:blip r:embed="rId4"/>
          <a:stretch>
            <a:fillRect/>
          </a:stretch>
        </p:blipFill>
        <p:spPr>
          <a:xfrm>
            <a:off x="4065563" y="1202341"/>
            <a:ext cx="3928217" cy="5296934"/>
          </a:xfrm>
        </p:spPr>
      </p:pic>
      <p:pic>
        <p:nvPicPr>
          <p:cNvPr id="7" name="Recorded Sound">
            <a:hlinkClick r:id="" action="ppaction://media"/>
            <a:extLst>
              <a:ext uri="{FF2B5EF4-FFF2-40B4-BE49-F238E27FC236}">
                <a16:creationId xmlns:a16="http://schemas.microsoft.com/office/drawing/2014/main" id="{DD03D7D3-4B83-82CB-8377-4A08737F12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63318" y="5889675"/>
            <a:ext cx="609600" cy="609600"/>
          </a:xfrm>
          <a:prstGeom prst="rect">
            <a:avLst/>
          </a:prstGeom>
        </p:spPr>
      </p:pic>
    </p:spTree>
    <p:extLst>
      <p:ext uri="{BB962C8B-B14F-4D97-AF65-F5344CB8AC3E}">
        <p14:creationId xmlns:p14="http://schemas.microsoft.com/office/powerpoint/2010/main" val="817473491"/>
      </p:ext>
    </p:extLst>
  </p:cSld>
  <p:clrMapOvr>
    <a:masterClrMapping/>
  </p:clrMapOvr>
  <mc:AlternateContent xmlns:mc="http://schemas.openxmlformats.org/markup-compatibility/2006">
    <mc:Choice xmlns:p14="http://schemas.microsoft.com/office/powerpoint/2010/main" Requires="p14">
      <p:transition spd="slow" p14:dur="2000" advTm="16640"/>
    </mc:Choice>
    <mc:Fallback>
      <p:transition spd="slow" advTm="16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82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C2910-ACF7-2123-A024-8484E099C558}"/>
              </a:ext>
            </a:extLst>
          </p:cNvPr>
          <p:cNvSpPr>
            <a:spLocks noGrp="1"/>
          </p:cNvSpPr>
          <p:nvPr>
            <p:ph type="title"/>
          </p:nvPr>
        </p:nvSpPr>
        <p:spPr>
          <a:xfrm>
            <a:off x="914356" y="0"/>
            <a:ext cx="10353762" cy="1257300"/>
          </a:xfrm>
        </p:spPr>
        <p:txBody>
          <a:bodyPr/>
          <a:lstStyle/>
          <a:p>
            <a:r>
              <a:rPr lang="en-US" dirty="0"/>
              <a:t>Top 5 features</a:t>
            </a:r>
          </a:p>
        </p:txBody>
      </p:sp>
      <p:pic>
        <p:nvPicPr>
          <p:cNvPr id="9" name="Content Placeholder 8">
            <a:extLst>
              <a:ext uri="{FF2B5EF4-FFF2-40B4-BE49-F238E27FC236}">
                <a16:creationId xmlns:a16="http://schemas.microsoft.com/office/drawing/2014/main" id="{8A8CF228-277C-C113-559B-BC17BDF0647D}"/>
              </a:ext>
            </a:extLst>
          </p:cNvPr>
          <p:cNvPicPr>
            <a:picLocks noGrp="1" noChangeAspect="1"/>
          </p:cNvPicPr>
          <p:nvPr>
            <p:ph idx="1"/>
          </p:nvPr>
        </p:nvPicPr>
        <p:blipFill>
          <a:blip r:embed="rId4"/>
          <a:stretch>
            <a:fillRect/>
          </a:stretch>
        </p:blipFill>
        <p:spPr>
          <a:xfrm>
            <a:off x="2594660" y="1378633"/>
            <a:ext cx="7064943" cy="5162843"/>
          </a:xfrm>
        </p:spPr>
      </p:pic>
      <p:pic>
        <p:nvPicPr>
          <p:cNvPr id="10" name="Recorded Sound">
            <a:hlinkClick r:id="" action="ppaction://media"/>
            <a:extLst>
              <a:ext uri="{FF2B5EF4-FFF2-40B4-BE49-F238E27FC236}">
                <a16:creationId xmlns:a16="http://schemas.microsoft.com/office/drawing/2014/main" id="{13D3F06E-EAED-2982-5DCE-DD3019711F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63318" y="5989879"/>
            <a:ext cx="609600" cy="609600"/>
          </a:xfrm>
          <a:prstGeom prst="rect">
            <a:avLst/>
          </a:prstGeom>
        </p:spPr>
      </p:pic>
    </p:spTree>
    <p:extLst>
      <p:ext uri="{BB962C8B-B14F-4D97-AF65-F5344CB8AC3E}">
        <p14:creationId xmlns:p14="http://schemas.microsoft.com/office/powerpoint/2010/main" val="1343316364"/>
      </p:ext>
    </p:extLst>
  </p:cSld>
  <p:clrMapOvr>
    <a:masterClrMapping/>
  </p:clrMapOvr>
  <mc:AlternateContent xmlns:mc="http://schemas.openxmlformats.org/markup-compatibility/2006">
    <mc:Choice xmlns:p14="http://schemas.microsoft.com/office/powerpoint/2010/main" Requires="p14">
      <p:transition spd="slow" p14:dur="2000" advTm="26802"/>
    </mc:Choice>
    <mc:Fallback>
      <p:transition spd="slow" advTm="26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80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FF543-7FA3-B524-468E-EDD87C66ACF7}"/>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64B42DB-7832-20DE-4424-0DBEE707B081}"/>
              </a:ext>
            </a:extLst>
          </p:cNvPr>
          <p:cNvSpPr>
            <a:spLocks noGrp="1"/>
          </p:cNvSpPr>
          <p:nvPr>
            <p:ph idx="1"/>
          </p:nvPr>
        </p:nvSpPr>
        <p:spPr/>
        <p:txBody>
          <a:bodyPr/>
          <a:lstStyle/>
          <a:p>
            <a:pPr marL="3690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98% accuracy is the best I could achieve. The one mistake could be considering the married individual as divorced. There are many reasons this mistake would have happened. Perhaps the individual scored negative, regardless of the feelings, the person was still married. This would not be an odd situation, as the person would be unhappy but still married for religious beliefs, for the kids, or the cultural reasons. The participants of the dataset were from Turkey and 96 out of the 170 respondents had an arranged marriage. Achieving 98% is amazing but trying to get 100% is naïve. Accuracy could be better by having more observation on  religion, children, arranged marriage, etc.</a:t>
            </a:r>
          </a:p>
          <a:p>
            <a:pPr marL="36900"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Recorded Sound">
            <a:hlinkClick r:id="" action="ppaction://media"/>
            <a:extLst>
              <a:ext uri="{FF2B5EF4-FFF2-40B4-BE49-F238E27FC236}">
                <a16:creationId xmlns:a16="http://schemas.microsoft.com/office/drawing/2014/main" id="{769D2FF3-0CFC-D028-598F-038FE45218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67557" y="6058752"/>
            <a:ext cx="609600" cy="609600"/>
          </a:xfrm>
          <a:prstGeom prst="rect">
            <a:avLst/>
          </a:prstGeom>
        </p:spPr>
      </p:pic>
    </p:spTree>
    <p:extLst>
      <p:ext uri="{BB962C8B-B14F-4D97-AF65-F5344CB8AC3E}">
        <p14:creationId xmlns:p14="http://schemas.microsoft.com/office/powerpoint/2010/main" val="329932147"/>
      </p:ext>
    </p:extLst>
  </p:cSld>
  <p:clrMapOvr>
    <a:masterClrMapping/>
  </p:clrMapOvr>
  <mc:AlternateContent xmlns:mc="http://schemas.openxmlformats.org/markup-compatibility/2006">
    <mc:Choice xmlns:p14="http://schemas.microsoft.com/office/powerpoint/2010/main" Requires="p14">
      <p:transition spd="slow" p14:dur="2000" advTm="81690"/>
    </mc:Choice>
    <mc:Fallback>
      <p:transition spd="slow" advTm="816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22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290CE-C76F-4051-5BB7-7F99500B5084}"/>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B9B3F7E9-0E00-542A-C75E-FF7D7F4CBE6C}"/>
              </a:ext>
            </a:extLst>
          </p:cNvPr>
          <p:cNvSpPr>
            <a:spLocks noGrp="1"/>
          </p:cNvSpPr>
          <p:nvPr>
            <p:ph idx="1"/>
          </p:nvPr>
        </p:nvSpPr>
        <p:spPr/>
        <p:txBody>
          <a:bodyPr/>
          <a:lstStyle/>
          <a:p>
            <a:pPr marL="3690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Nurdialit</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Dwi</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Gustin</a:t>
            </a:r>
            <a:r>
              <a:rPr lang="en-US" sz="1800" dirty="0">
                <a:effectLst/>
                <a:latin typeface="Calibri" panose="020F0502020204030204" pitchFamily="34" charset="0"/>
                <a:ea typeface="Calibri" panose="020F0502020204030204" pitchFamily="34" charset="0"/>
                <a:cs typeface="Times New Roman" panose="02020603050405020304" pitchFamily="18" charset="0"/>
              </a:rPr>
              <a:t> (2020, September). Netflix Movies and TV Shows — Exploratory Data Analysis (EDA) and Visualization Using Python. - </a:t>
            </a:r>
            <a:r>
              <a:rPr lang="en-US"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2"/>
              </a:rPr>
              <a:t>https://medium.com/analytics-vidhya/netflix-movies-and-tvshows-exploratory-data-analysis-eda-and-visualization-using-python-80753fcfcf7</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690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 Pradhan, Karan (2021, July). Visualizing Netflix Data Using Python! - </a:t>
            </a:r>
            <a:r>
              <a:rPr lang="en-US"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rPr>
              <a:t>https://www.analyticsvidhya.com/blog/2021/07/visualizing-netflix-data-using-python/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690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 Ramos,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Leodanis</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Pozo</a:t>
            </a:r>
            <a:r>
              <a:rPr lang="en-US" sz="1800" dirty="0">
                <a:effectLst/>
                <a:latin typeface="Calibri" panose="020F0502020204030204" pitchFamily="34" charset="0"/>
                <a:ea typeface="Calibri" panose="020F0502020204030204" pitchFamily="34" charset="0"/>
                <a:cs typeface="Times New Roman" panose="02020603050405020304" pitchFamily="18" charset="0"/>
              </a:rPr>
              <a:t> (2022, Feb). Python's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zipfile</a:t>
            </a:r>
            <a:r>
              <a:rPr lang="en-US" sz="1800" dirty="0">
                <a:effectLst/>
                <a:latin typeface="Calibri" panose="020F0502020204030204" pitchFamily="34" charset="0"/>
                <a:ea typeface="Calibri" panose="020F0502020204030204" pitchFamily="34" charset="0"/>
                <a:cs typeface="Times New Roman" panose="02020603050405020304" pitchFamily="18" charset="0"/>
              </a:rPr>
              <a:t>: Manipulate Your ZIP Files Efficiently - </a:t>
            </a:r>
            <a:r>
              <a:rPr lang="en-US"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4"/>
              </a:rPr>
              <a:t>https://realpython.com/python-zipfile/</a:t>
            </a:r>
            <a:endParaRPr lang="en-US"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endParaRPr>
          </a:p>
          <a:p>
            <a:pPr marL="36900"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 Ebrahim, Mokhtar (2022, Feb). Python time module (Simple Examples) - </a:t>
            </a:r>
            <a:r>
              <a:rPr lang="en-US"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5"/>
              </a:rPr>
              <a:t>https://likegeeks.com/python-time-module/</a:t>
            </a:r>
            <a:endParaRPr lang="en-US" dirty="0"/>
          </a:p>
        </p:txBody>
      </p:sp>
    </p:spTree>
    <p:extLst>
      <p:ext uri="{BB962C8B-B14F-4D97-AF65-F5344CB8AC3E}">
        <p14:creationId xmlns:p14="http://schemas.microsoft.com/office/powerpoint/2010/main" val="4553171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2.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{4C8ACB0C-CD9E-49CB-ABB3-5DB69493B472}tf55705232_win32</Template>
  <TotalTime>1868</TotalTime>
  <Words>372</Words>
  <Application>Microsoft Office PowerPoint</Application>
  <PresentationFormat>Widescreen</PresentationFormat>
  <Paragraphs>27</Paragraphs>
  <Slides>9</Slides>
  <Notes>1</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Calibri</vt:lpstr>
      <vt:lpstr>Goudy Old Style</vt:lpstr>
      <vt:lpstr>Wingdings 2</vt:lpstr>
      <vt:lpstr>SlateVTI</vt:lpstr>
      <vt:lpstr>Divorce Prediction</vt:lpstr>
      <vt:lpstr>Presentation Overview </vt:lpstr>
      <vt:lpstr>Project Details</vt:lpstr>
      <vt:lpstr>Mean score by attribute</vt:lpstr>
      <vt:lpstr>Heatmap Correlation</vt:lpstr>
      <vt:lpstr>Features correlated with class</vt:lpstr>
      <vt:lpstr>Top 5 features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Divorce Prediction</dc:title>
  <dc:creator>Valder, Rohan</dc:creator>
  <cp:lastModifiedBy>Valder, Rohan</cp:lastModifiedBy>
  <cp:revision>16</cp:revision>
  <dcterms:created xsi:type="dcterms:W3CDTF">2022-05-07T17:37:25Z</dcterms:created>
  <dcterms:modified xsi:type="dcterms:W3CDTF">2022-05-09T00:46:15Z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